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5" r:id="rId9"/>
    <p:sldId id="270"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B42"/>
    <a:srgbClr val="464C9D"/>
    <a:srgbClr val="576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59" d="100"/>
          <a:sy n="59" d="100"/>
        </p:scale>
        <p:origin x="964"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cardo la Torre" userId="7ab66e99-7c7b-49df-b330-42e480607903" providerId="ADAL" clId="{D0BF9C57-4C04-46CD-8D0A-737E372A6464}"/>
    <pc:docChg chg="modSld sldOrd">
      <pc:chgData name="Riccardo la Torre" userId="7ab66e99-7c7b-49df-b330-42e480607903" providerId="ADAL" clId="{D0BF9C57-4C04-46CD-8D0A-737E372A6464}" dt="2024-07-02T07:40:32.905" v="1"/>
      <pc:docMkLst>
        <pc:docMk/>
      </pc:docMkLst>
      <pc:sldChg chg="ord">
        <pc:chgData name="Riccardo la Torre" userId="7ab66e99-7c7b-49df-b330-42e480607903" providerId="ADAL" clId="{D0BF9C57-4C04-46CD-8D0A-737E372A6464}" dt="2024-07-02T07:40:32.905" v="1"/>
        <pc:sldMkLst>
          <pc:docMk/>
          <pc:sldMk cId="3499937958"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2CE19-9AE8-4966-BCB4-6E9034CEC6CD}"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EB3E4-66CE-4335-A9B4-BF847E94A3F2}" type="slidenum">
              <a:rPr lang="en-GB" smtClean="0"/>
              <a:t>‹#›</a:t>
            </a:fld>
            <a:endParaRPr lang="en-GB"/>
          </a:p>
        </p:txBody>
      </p:sp>
    </p:spTree>
    <p:extLst>
      <p:ext uri="{BB962C8B-B14F-4D97-AF65-F5344CB8AC3E}">
        <p14:creationId xmlns:p14="http://schemas.microsoft.com/office/powerpoint/2010/main" val="347847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6EB3E4-66CE-4335-A9B4-BF847E94A3F2}" type="slidenum">
              <a:rPr lang="en-GB" smtClean="0"/>
              <a:t>2</a:t>
            </a:fld>
            <a:endParaRPr lang="en-GB"/>
          </a:p>
        </p:txBody>
      </p:sp>
    </p:spTree>
    <p:extLst>
      <p:ext uri="{BB962C8B-B14F-4D97-AF65-F5344CB8AC3E}">
        <p14:creationId xmlns:p14="http://schemas.microsoft.com/office/powerpoint/2010/main" val="191162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6EB3E4-66CE-4335-A9B4-BF847E94A3F2}" type="slidenum">
              <a:rPr lang="en-GB" smtClean="0"/>
              <a:t>10</a:t>
            </a:fld>
            <a:endParaRPr lang="en-GB"/>
          </a:p>
        </p:txBody>
      </p:sp>
    </p:spTree>
    <p:extLst>
      <p:ext uri="{BB962C8B-B14F-4D97-AF65-F5344CB8AC3E}">
        <p14:creationId xmlns:p14="http://schemas.microsoft.com/office/powerpoint/2010/main" val="2987899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6EB3E4-66CE-4335-A9B4-BF847E94A3F2}" type="slidenum">
              <a:rPr lang="en-GB" smtClean="0"/>
              <a:t>11</a:t>
            </a:fld>
            <a:endParaRPr lang="en-GB"/>
          </a:p>
        </p:txBody>
      </p:sp>
    </p:spTree>
    <p:extLst>
      <p:ext uri="{BB962C8B-B14F-4D97-AF65-F5344CB8AC3E}">
        <p14:creationId xmlns:p14="http://schemas.microsoft.com/office/powerpoint/2010/main" val="158527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6EB3E4-66CE-4335-A9B4-BF847E94A3F2}" type="slidenum">
              <a:rPr lang="en-GB" smtClean="0"/>
              <a:t>13</a:t>
            </a:fld>
            <a:endParaRPr lang="en-GB"/>
          </a:p>
        </p:txBody>
      </p:sp>
    </p:spTree>
    <p:extLst>
      <p:ext uri="{BB962C8B-B14F-4D97-AF65-F5344CB8AC3E}">
        <p14:creationId xmlns:p14="http://schemas.microsoft.com/office/powerpoint/2010/main" val="1630435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96A0C4-7863-B642-FAC0-A9463AEC78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703811"/>
            <a:ext cx="12192000" cy="19742414"/>
          </a:xfrm>
          <a:prstGeom prst="rect">
            <a:avLst/>
          </a:prstGeom>
        </p:spPr>
      </p:pic>
      <p:sp>
        <p:nvSpPr>
          <p:cNvPr id="2" name="Title 1">
            <a:extLst>
              <a:ext uri="{FF2B5EF4-FFF2-40B4-BE49-F238E27FC236}">
                <a16:creationId xmlns:a16="http://schemas.microsoft.com/office/drawing/2014/main" id="{529A818C-D130-6C0D-1B2B-21C400D2A8E0}"/>
              </a:ext>
            </a:extLst>
          </p:cNvPr>
          <p:cNvSpPr>
            <a:spLocks noGrp="1"/>
          </p:cNvSpPr>
          <p:nvPr>
            <p:ph type="ctrTitle"/>
          </p:nvPr>
        </p:nvSpPr>
        <p:spPr>
          <a:xfrm>
            <a:off x="1524000" y="1122363"/>
            <a:ext cx="9144000" cy="2387600"/>
          </a:xfrm>
        </p:spPr>
        <p:txBody>
          <a:bodyPr anchor="b">
            <a:normAutofit/>
          </a:bodyPr>
          <a:lstStyle>
            <a:lvl1pPr algn="l">
              <a:defRPr sz="8000">
                <a:solidFill>
                  <a:schemeClr val="bg1"/>
                </a:solidFill>
                <a:latin typeface="Heroic Condensed FBU Black" panose="02000506030000020004" pitchFamily="50"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2715CF2-FB9D-F5B5-C25B-16E8CDB69E22}"/>
              </a:ext>
            </a:extLst>
          </p:cNvPr>
          <p:cNvSpPr>
            <a:spLocks noGrp="1"/>
          </p:cNvSpPr>
          <p:nvPr>
            <p:ph type="subTitle" idx="1"/>
          </p:nvPr>
        </p:nvSpPr>
        <p:spPr>
          <a:xfrm>
            <a:off x="1524000" y="3602038"/>
            <a:ext cx="9144000" cy="1655762"/>
          </a:xfrm>
        </p:spPr>
        <p:txBody>
          <a:bodyPr>
            <a:normAutofit/>
          </a:bodyPr>
          <a:lstStyle>
            <a:lvl1pPr marL="0" indent="0" algn="l">
              <a:buNone/>
              <a:defRPr sz="4000">
                <a:solidFill>
                  <a:schemeClr val="bg1"/>
                </a:solidFill>
                <a:latin typeface="Heroic Condensed FBU Black"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3621B25-B09C-1368-C0A4-FEE48422DDC7}"/>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5" name="Footer Placeholder 4">
            <a:extLst>
              <a:ext uri="{FF2B5EF4-FFF2-40B4-BE49-F238E27FC236}">
                <a16:creationId xmlns:a16="http://schemas.microsoft.com/office/drawing/2014/main" id="{1C06EC44-27FD-0B19-41E1-246C2F4C2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93373-9716-5B23-4360-444A5B99F641}"/>
              </a:ext>
            </a:extLst>
          </p:cNvPr>
          <p:cNvSpPr>
            <a:spLocks noGrp="1"/>
          </p:cNvSpPr>
          <p:nvPr>
            <p:ph type="sldNum" sz="quarter" idx="12"/>
          </p:nvPr>
        </p:nvSpPr>
        <p:spPr/>
        <p:txBody>
          <a:bodyPr/>
          <a:lstStyle/>
          <a:p>
            <a:fld id="{4F068B4F-D3EB-417A-ACCA-844EFBE7BBD4}" type="slidenum">
              <a:rPr lang="en-GB" smtClean="0"/>
              <a:t>‹#›</a:t>
            </a:fld>
            <a:endParaRPr lang="en-GB"/>
          </a:p>
        </p:txBody>
      </p:sp>
      <p:sp>
        <p:nvSpPr>
          <p:cNvPr id="7" name="Rectangle 6">
            <a:extLst>
              <a:ext uri="{FF2B5EF4-FFF2-40B4-BE49-F238E27FC236}">
                <a16:creationId xmlns:a16="http://schemas.microsoft.com/office/drawing/2014/main" id="{9F4E1807-CD47-7C63-F8D4-CA688D78F90A}"/>
              </a:ext>
            </a:extLst>
          </p:cNvPr>
          <p:cNvSpPr/>
          <p:nvPr userDrawn="1"/>
        </p:nvSpPr>
        <p:spPr>
          <a:xfrm>
            <a:off x="1035685" y="658813"/>
            <a:ext cx="6807835" cy="45989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C4460C6-F69F-CF0A-593C-8BB10D34EE6F}"/>
              </a:ext>
            </a:extLst>
          </p:cNvPr>
          <p:cNvSpPr/>
          <p:nvPr userDrawn="1"/>
        </p:nvSpPr>
        <p:spPr>
          <a:xfrm>
            <a:off x="10093960" y="446326"/>
            <a:ext cx="1102995" cy="1153874"/>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45364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A611-CDB2-5265-2612-5007D2A342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80D29A-18D4-9468-2D00-25D7CA0F28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289495-B5DF-AF8B-DAD8-CF9D9916F4AF}"/>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5" name="Footer Placeholder 4">
            <a:extLst>
              <a:ext uri="{FF2B5EF4-FFF2-40B4-BE49-F238E27FC236}">
                <a16:creationId xmlns:a16="http://schemas.microsoft.com/office/drawing/2014/main" id="{0D4A06AD-CA47-47E8-7C4B-5136F66796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6977C8-0BB4-CF23-77C9-599457B6C598}"/>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320025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A1D34-FED3-C055-C357-A3FF571084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07EDC5-0EE0-A48C-F7EC-AB74D09D7F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69EFF8-2EE8-A462-CEBC-EFE1C6DEC683}"/>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5" name="Footer Placeholder 4">
            <a:extLst>
              <a:ext uri="{FF2B5EF4-FFF2-40B4-BE49-F238E27FC236}">
                <a16:creationId xmlns:a16="http://schemas.microsoft.com/office/drawing/2014/main" id="{5EA8B979-165F-2F16-5070-D8E62DF239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5C995-C406-56D4-7AA0-E6140159C79D}"/>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258783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1EEE8F-794E-198A-9F5F-5AC8CDD82B46}"/>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0" y="-2734291"/>
            <a:ext cx="12192000" cy="19742414"/>
          </a:xfrm>
          <a:prstGeom prst="rect">
            <a:avLst/>
          </a:prstGeom>
        </p:spPr>
      </p:pic>
      <p:sp>
        <p:nvSpPr>
          <p:cNvPr id="2" name="Title 1">
            <a:extLst>
              <a:ext uri="{FF2B5EF4-FFF2-40B4-BE49-F238E27FC236}">
                <a16:creationId xmlns:a16="http://schemas.microsoft.com/office/drawing/2014/main" id="{61D6CB99-2F61-C059-CF97-7355EA0226C3}"/>
              </a:ext>
            </a:extLst>
          </p:cNvPr>
          <p:cNvSpPr>
            <a:spLocks noGrp="1"/>
          </p:cNvSpPr>
          <p:nvPr>
            <p:ph type="title"/>
          </p:nvPr>
        </p:nvSpPr>
        <p:spPr/>
        <p:txBody>
          <a:bodyPr>
            <a:normAutofit/>
          </a:bodyPr>
          <a:lstStyle>
            <a:lvl1pPr>
              <a:defRPr sz="5400">
                <a:solidFill>
                  <a:srgbClr val="031B42"/>
                </a:solidFill>
                <a:latin typeface="Heroic Condensed FBU Black" panose="02000506030000020004" pitchFamily="50"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07902D5-8C7C-58F5-E45D-548C4EC73BEB}"/>
              </a:ext>
            </a:extLst>
          </p:cNvPr>
          <p:cNvSpPr>
            <a:spLocks noGrp="1"/>
          </p:cNvSpPr>
          <p:nvPr>
            <p:ph idx="1"/>
          </p:nvPr>
        </p:nvSpPr>
        <p:spPr/>
        <p:txBody>
          <a:bodyPr>
            <a:normAutofit/>
          </a:bodyPr>
          <a:lstStyle>
            <a:lvl1pPr>
              <a:defRPr sz="4000">
                <a:solidFill>
                  <a:srgbClr val="031B42"/>
                </a:solidFill>
                <a:latin typeface="Heroic Condensed FBU Regular" panose="02000506040000020004" pitchFamily="50" charset="0"/>
              </a:defRPr>
            </a:lvl1pPr>
            <a:lvl2pPr>
              <a:defRPr sz="3600">
                <a:solidFill>
                  <a:srgbClr val="031B42"/>
                </a:solidFill>
                <a:latin typeface="Heroic Condensed FBU Regular" panose="02000506040000020004" pitchFamily="50" charset="0"/>
              </a:defRPr>
            </a:lvl2pPr>
            <a:lvl3pPr>
              <a:defRPr sz="3200">
                <a:solidFill>
                  <a:srgbClr val="031B42"/>
                </a:solidFill>
                <a:latin typeface="Heroic Condensed FBU Regular" panose="02000506040000020004" pitchFamily="50" charset="0"/>
              </a:defRPr>
            </a:lvl3pPr>
            <a:lvl4pPr>
              <a:defRPr sz="2800">
                <a:solidFill>
                  <a:srgbClr val="031B42"/>
                </a:solidFill>
                <a:latin typeface="Heroic Condensed FBU Regular" panose="02000506040000020004" pitchFamily="50" charset="0"/>
              </a:defRPr>
            </a:lvl4pPr>
            <a:lvl5pPr>
              <a:defRPr sz="2800">
                <a:solidFill>
                  <a:srgbClr val="031B42"/>
                </a:solidFill>
                <a:latin typeface="Heroic Condensed FBU Regular" panose="02000506040000020004"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4C24B26-35CF-BA95-335F-7C8423452A61}"/>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5" name="Footer Placeholder 4">
            <a:extLst>
              <a:ext uri="{FF2B5EF4-FFF2-40B4-BE49-F238E27FC236}">
                <a16:creationId xmlns:a16="http://schemas.microsoft.com/office/drawing/2014/main" id="{9BEDA493-1EAF-D967-B55E-6CC7C92CF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B7EFF3-6D39-5A5D-9460-3EFC9D2C138D}"/>
              </a:ext>
            </a:extLst>
          </p:cNvPr>
          <p:cNvSpPr>
            <a:spLocks noGrp="1"/>
          </p:cNvSpPr>
          <p:nvPr>
            <p:ph type="sldNum" sz="quarter" idx="12"/>
          </p:nvPr>
        </p:nvSpPr>
        <p:spPr/>
        <p:txBody>
          <a:bodyPr/>
          <a:lstStyle/>
          <a:p>
            <a:fld id="{4F068B4F-D3EB-417A-ACCA-844EFBE7BBD4}" type="slidenum">
              <a:rPr lang="en-GB" smtClean="0"/>
              <a:t>‹#›</a:t>
            </a:fld>
            <a:endParaRPr lang="en-GB"/>
          </a:p>
        </p:txBody>
      </p:sp>
      <p:sp>
        <p:nvSpPr>
          <p:cNvPr id="8" name="Rectangle 7">
            <a:extLst>
              <a:ext uri="{FF2B5EF4-FFF2-40B4-BE49-F238E27FC236}">
                <a16:creationId xmlns:a16="http://schemas.microsoft.com/office/drawing/2014/main" id="{A969D017-4D3B-5EE6-FB2E-FF5F703FDFD9}"/>
              </a:ext>
            </a:extLst>
          </p:cNvPr>
          <p:cNvSpPr/>
          <p:nvPr userDrawn="1"/>
        </p:nvSpPr>
        <p:spPr>
          <a:xfrm>
            <a:off x="9906000" y="457200"/>
            <a:ext cx="2019300" cy="1143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04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436-F0E6-4816-F83B-AE67B436E7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9BB535-DB92-E021-264F-B336C9F719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E83A1B-BBF7-E17E-440D-649F6EF30249}"/>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5" name="Footer Placeholder 4">
            <a:extLst>
              <a:ext uri="{FF2B5EF4-FFF2-40B4-BE49-F238E27FC236}">
                <a16:creationId xmlns:a16="http://schemas.microsoft.com/office/drawing/2014/main" id="{339C5F66-C150-3FEC-ACCE-3F496E0BA3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61EC4A-C824-20B7-640C-97E6ABFF3EA6}"/>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364396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797E-964E-49AB-8197-96D2455714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CFF2D4-EC81-D9CE-82F0-6231C5D625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5F5E65-ADF9-49A1-71EE-20E05C66D2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ABC050-9413-0726-26F1-8979EA848F9B}"/>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6" name="Footer Placeholder 5">
            <a:extLst>
              <a:ext uri="{FF2B5EF4-FFF2-40B4-BE49-F238E27FC236}">
                <a16:creationId xmlns:a16="http://schemas.microsoft.com/office/drawing/2014/main" id="{623EDA20-D0BB-B0A9-1CDC-0C69F82C18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F4CB45-14E8-E69A-D041-47F7C7F6112E}"/>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427035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17D1-6456-CD10-8C2B-E2D08DEF591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65D03B-4AC3-DC9A-E814-6F56AB923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1581F-A362-FB22-532C-D689426141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5F9196-042F-1075-1D12-B0B3FD394B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DCFC2-B9C5-B475-5284-E835488EE2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96EBD82-E845-D4B4-A412-41DE6DEF7BA5}"/>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8" name="Footer Placeholder 7">
            <a:extLst>
              <a:ext uri="{FF2B5EF4-FFF2-40B4-BE49-F238E27FC236}">
                <a16:creationId xmlns:a16="http://schemas.microsoft.com/office/drawing/2014/main" id="{6AF43C8F-7612-7F97-7184-F4C021C946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C4A838-D7BE-3E28-F3E8-87AF120BCAC1}"/>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354496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3A1D6-3303-61B2-F913-5F0E2EAFAF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AE7ABA-7CF8-2705-97E1-4988929C3AE2}"/>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4" name="Footer Placeholder 3">
            <a:extLst>
              <a:ext uri="{FF2B5EF4-FFF2-40B4-BE49-F238E27FC236}">
                <a16:creationId xmlns:a16="http://schemas.microsoft.com/office/drawing/2014/main" id="{F4FF6802-5A14-8237-B49C-DFB8A2A45F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816DB5-E3CB-D970-7A63-77485BC9AC67}"/>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298116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9150C-E57C-FA03-2BA0-769BBF544460}"/>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3" name="Footer Placeholder 2">
            <a:extLst>
              <a:ext uri="{FF2B5EF4-FFF2-40B4-BE49-F238E27FC236}">
                <a16:creationId xmlns:a16="http://schemas.microsoft.com/office/drawing/2014/main" id="{F255E719-079C-75A6-97A2-E5AA2D2B40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356001-99F1-1B1A-F486-F076E511C9AB}"/>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245794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A74D-ECAB-7203-7682-856789E11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2454C1-940C-D48C-39CD-B65C19FEC2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25749D-53EA-292C-C470-550C4E2A3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AFEE3-5F65-FCE3-EBFB-8227AF9140E9}"/>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6" name="Footer Placeholder 5">
            <a:extLst>
              <a:ext uri="{FF2B5EF4-FFF2-40B4-BE49-F238E27FC236}">
                <a16:creationId xmlns:a16="http://schemas.microsoft.com/office/drawing/2014/main" id="{DEF3B61E-5FBF-0C00-986B-1249AF6750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42A40B-82C0-E47D-454A-33F07600E7C9}"/>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258959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2904-A24D-ECC7-D34B-99A457E3F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BED445-F72C-6AA1-3B40-CDBAEAC2C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DE74E1-E44E-B255-5F87-86A3E41E6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E1CA1-BCE8-6EE4-294B-B0E7350103BD}"/>
              </a:ext>
            </a:extLst>
          </p:cNvPr>
          <p:cNvSpPr>
            <a:spLocks noGrp="1"/>
          </p:cNvSpPr>
          <p:nvPr>
            <p:ph type="dt" sz="half" idx="10"/>
          </p:nvPr>
        </p:nvSpPr>
        <p:spPr/>
        <p:txBody>
          <a:bodyPr/>
          <a:lstStyle/>
          <a:p>
            <a:fld id="{748F03AC-369D-4EB8-BB3F-EBD8AE9F49A4}" type="datetimeFigureOut">
              <a:rPr lang="en-GB" smtClean="0"/>
              <a:t>02/07/2024</a:t>
            </a:fld>
            <a:endParaRPr lang="en-GB"/>
          </a:p>
        </p:txBody>
      </p:sp>
      <p:sp>
        <p:nvSpPr>
          <p:cNvPr id="6" name="Footer Placeholder 5">
            <a:extLst>
              <a:ext uri="{FF2B5EF4-FFF2-40B4-BE49-F238E27FC236}">
                <a16:creationId xmlns:a16="http://schemas.microsoft.com/office/drawing/2014/main" id="{71AA9787-F716-FD8E-44CF-2413D46EA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229F1D-6786-A430-3BC0-C0A5DFF384C3}"/>
              </a:ext>
            </a:extLst>
          </p:cNvPr>
          <p:cNvSpPr>
            <a:spLocks noGrp="1"/>
          </p:cNvSpPr>
          <p:nvPr>
            <p:ph type="sldNum" sz="quarter" idx="12"/>
          </p:nvPr>
        </p:nvSpPr>
        <p:spPr/>
        <p:txBody>
          <a:bodyPr/>
          <a:lstStyle/>
          <a:p>
            <a:fld id="{4F068B4F-D3EB-417A-ACCA-844EFBE7BBD4}" type="slidenum">
              <a:rPr lang="en-GB" smtClean="0"/>
              <a:t>‹#›</a:t>
            </a:fld>
            <a:endParaRPr lang="en-GB"/>
          </a:p>
        </p:txBody>
      </p:sp>
    </p:spTree>
    <p:extLst>
      <p:ext uri="{BB962C8B-B14F-4D97-AF65-F5344CB8AC3E}">
        <p14:creationId xmlns:p14="http://schemas.microsoft.com/office/powerpoint/2010/main" val="185083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97BC6-10A7-2B41-9BF6-D6F376CB4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48DBF8-B542-61E8-B822-D0CDC4E13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F2F7C6-F156-ACE1-BC85-7C62E0F2D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F03AC-369D-4EB8-BB3F-EBD8AE9F49A4}" type="datetimeFigureOut">
              <a:rPr lang="en-GB" smtClean="0"/>
              <a:t>02/07/2024</a:t>
            </a:fld>
            <a:endParaRPr lang="en-GB"/>
          </a:p>
        </p:txBody>
      </p:sp>
      <p:sp>
        <p:nvSpPr>
          <p:cNvPr id="5" name="Footer Placeholder 4">
            <a:extLst>
              <a:ext uri="{FF2B5EF4-FFF2-40B4-BE49-F238E27FC236}">
                <a16:creationId xmlns:a16="http://schemas.microsoft.com/office/drawing/2014/main" id="{5F7344EF-DEA4-AB31-7357-3A07007E7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B7E7A-5D3C-0F93-991A-C3DFA24B6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68B4F-D3EB-417A-ACCA-844EFBE7BBD4}" type="slidenum">
              <a:rPr lang="en-GB" smtClean="0"/>
              <a:t>‹#›</a:t>
            </a:fld>
            <a:endParaRPr lang="en-GB"/>
          </a:p>
        </p:txBody>
      </p:sp>
    </p:spTree>
    <p:extLst>
      <p:ext uri="{BB962C8B-B14F-4D97-AF65-F5344CB8AC3E}">
        <p14:creationId xmlns:p14="http://schemas.microsoft.com/office/powerpoint/2010/main" val="1298135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695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1C3D-1CB4-BB4B-D3B2-E9B2FB9D3391}"/>
              </a:ext>
            </a:extLst>
          </p:cNvPr>
          <p:cNvSpPr>
            <a:spLocks noGrp="1"/>
          </p:cNvSpPr>
          <p:nvPr>
            <p:ph type="title"/>
          </p:nvPr>
        </p:nvSpPr>
        <p:spPr/>
        <p:txBody>
          <a:bodyPr>
            <a:normAutofit/>
          </a:bodyPr>
          <a:lstStyle/>
          <a:p>
            <a:r>
              <a:rPr lang="en-GB" sz="4400" dirty="0">
                <a:solidFill>
                  <a:srgbClr val="031B42"/>
                </a:solidFill>
              </a:rPr>
              <a:t>DECON CAMPAIGN</a:t>
            </a:r>
          </a:p>
        </p:txBody>
      </p:sp>
      <p:sp>
        <p:nvSpPr>
          <p:cNvPr id="3" name="Content Placeholder 2">
            <a:extLst>
              <a:ext uri="{FF2B5EF4-FFF2-40B4-BE49-F238E27FC236}">
                <a16:creationId xmlns:a16="http://schemas.microsoft.com/office/drawing/2014/main" id="{7D348409-650D-A718-957F-DC679421EE18}"/>
              </a:ext>
            </a:extLst>
          </p:cNvPr>
          <p:cNvSpPr>
            <a:spLocks noGrp="1"/>
          </p:cNvSpPr>
          <p:nvPr>
            <p:ph idx="1"/>
          </p:nvPr>
        </p:nvSpPr>
        <p:spPr>
          <a:xfrm>
            <a:off x="838200" y="1825625"/>
            <a:ext cx="6764676" cy="4351338"/>
          </a:xfrm>
        </p:spPr>
        <p:txBody>
          <a:bodyPr/>
          <a:lstStyle/>
          <a:p>
            <a:pPr marL="0" indent="0">
              <a:lnSpc>
                <a:spcPct val="107000"/>
              </a:lnSpc>
              <a:spcAft>
                <a:spcPts val="800"/>
              </a:spcAft>
              <a:buNone/>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The FBU launched the DECON Campaign funded by the Firefighter100 Lottery, including:</a:t>
            </a:r>
          </a:p>
          <a:p>
            <a:pPr lvl="0">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Training packages</a:t>
            </a:r>
          </a:p>
          <a:p>
            <a:pPr lvl="0">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Awareness resources</a:t>
            </a:r>
          </a:p>
          <a:p>
            <a:pPr lvl="0">
              <a:lnSpc>
                <a:spcPct val="107000"/>
              </a:lnSpc>
              <a:spcAft>
                <a:spcPts val="800"/>
              </a:spcAft>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Translation and adoption of UCLAN best practice into languages across Europe (through the EPSU Firefighters Network)</a:t>
            </a:r>
          </a:p>
          <a:p>
            <a:endParaRPr lang="en-GB" dirty="0"/>
          </a:p>
        </p:txBody>
      </p:sp>
      <p:pic>
        <p:nvPicPr>
          <p:cNvPr id="5" name="Picture 4" descr="A person wearing a helmet&#10;&#10;Description automatically generated">
            <a:extLst>
              <a:ext uri="{FF2B5EF4-FFF2-40B4-BE49-F238E27FC236}">
                <a16:creationId xmlns:a16="http://schemas.microsoft.com/office/drawing/2014/main" id="{70BB9909-FF18-1294-D1EC-1E8D4113EFCE}"/>
              </a:ext>
            </a:extLst>
          </p:cNvPr>
          <p:cNvPicPr>
            <a:picLocks noChangeAspect="1"/>
          </p:cNvPicPr>
          <p:nvPr/>
        </p:nvPicPr>
        <p:blipFill rotWithShape="1">
          <a:blip r:embed="rId3">
            <a:extLst>
              <a:ext uri="{28A0092B-C50C-407E-A947-70E740481C1C}">
                <a14:useLocalDpi xmlns:a14="http://schemas.microsoft.com/office/drawing/2010/main" val="0"/>
              </a:ext>
            </a:extLst>
          </a:blip>
          <a:srcRect l="2088" t="1209" r="1601" b="1209"/>
          <a:stretch/>
        </p:blipFill>
        <p:spPr>
          <a:xfrm>
            <a:off x="8167955" y="1825625"/>
            <a:ext cx="2957009" cy="4143660"/>
          </a:xfrm>
          <a:prstGeom prst="rect">
            <a:avLst/>
          </a:prstGeom>
        </p:spPr>
      </p:pic>
    </p:spTree>
    <p:extLst>
      <p:ext uri="{BB962C8B-B14F-4D97-AF65-F5344CB8AC3E}">
        <p14:creationId xmlns:p14="http://schemas.microsoft.com/office/powerpoint/2010/main" val="71463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18FD-2170-E3CF-05D8-85E9A5F57912}"/>
              </a:ext>
            </a:extLst>
          </p:cNvPr>
          <p:cNvSpPr>
            <a:spLocks noGrp="1"/>
          </p:cNvSpPr>
          <p:nvPr>
            <p:ph type="title"/>
          </p:nvPr>
        </p:nvSpPr>
        <p:spPr/>
        <p:txBody>
          <a:bodyPr>
            <a:normAutofit/>
          </a:bodyPr>
          <a:lstStyle/>
          <a:p>
            <a:r>
              <a:rPr lang="en-GB" sz="4400" dirty="0">
                <a:solidFill>
                  <a:srgbClr val="031B42"/>
                </a:solidFill>
              </a:rPr>
              <a:t>DEMANDS</a:t>
            </a:r>
          </a:p>
        </p:txBody>
      </p:sp>
      <p:sp>
        <p:nvSpPr>
          <p:cNvPr id="3" name="Content Placeholder 2">
            <a:extLst>
              <a:ext uri="{FF2B5EF4-FFF2-40B4-BE49-F238E27FC236}">
                <a16:creationId xmlns:a16="http://schemas.microsoft.com/office/drawing/2014/main" id="{4DDCC352-7D34-ACCB-F748-527CDBB4E850}"/>
              </a:ext>
            </a:extLst>
          </p:cNvPr>
          <p:cNvSpPr>
            <a:spLocks noGrp="1"/>
          </p:cNvSpPr>
          <p:nvPr>
            <p:ph idx="1"/>
          </p:nvPr>
        </p:nvSpPr>
        <p:spPr>
          <a:xfrm>
            <a:off x="838201" y="1825625"/>
            <a:ext cx="5644792" cy="4351338"/>
          </a:xfrm>
        </p:spPr>
        <p:txBody>
          <a:bodyPr>
            <a:normAutofit/>
          </a:bodyPr>
          <a:lstStyle/>
          <a:p>
            <a:pPr lvl="0">
              <a:lnSpc>
                <a:spcPct val="107000"/>
              </a:lnSpc>
            </a:pPr>
            <a:r>
              <a:rPr lang="en-GB" sz="3200" b="1"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UK wide Prevention Strategy – </a:t>
            </a: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To mitigate and eliminate exposures</a:t>
            </a:r>
          </a:p>
          <a:p>
            <a:pPr lvl="0">
              <a:lnSpc>
                <a:spcPct val="107000"/>
              </a:lnSpc>
            </a:pPr>
            <a:r>
              <a:rPr lang="en-GB" sz="3200" b="1"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Health Monitoring – </a:t>
            </a: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Annually and to continue into retirement</a:t>
            </a:r>
          </a:p>
          <a:p>
            <a:pPr lvl="0">
              <a:lnSpc>
                <a:spcPct val="107000"/>
              </a:lnSpc>
              <a:spcAft>
                <a:spcPts val="800"/>
              </a:spcAft>
            </a:pPr>
            <a:r>
              <a:rPr lang="en-GB" sz="3200" b="1"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Presumptive Legislation – </a:t>
            </a: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To provide the financial and medical support need for firefighters and their families </a:t>
            </a:r>
          </a:p>
        </p:txBody>
      </p:sp>
      <p:pic>
        <p:nvPicPr>
          <p:cNvPr id="5" name="Picture 4" descr="A group of people sitting in a round table&#10;&#10;Description automatically generated">
            <a:extLst>
              <a:ext uri="{FF2B5EF4-FFF2-40B4-BE49-F238E27FC236}">
                <a16:creationId xmlns:a16="http://schemas.microsoft.com/office/drawing/2014/main" id="{CD719446-8C3D-FD2D-FB07-46053CC7D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082" y="2216454"/>
            <a:ext cx="4923006" cy="3282004"/>
          </a:xfrm>
          <a:prstGeom prst="rect">
            <a:avLst/>
          </a:prstGeom>
        </p:spPr>
      </p:pic>
    </p:spTree>
    <p:extLst>
      <p:ext uri="{BB962C8B-B14F-4D97-AF65-F5344CB8AC3E}">
        <p14:creationId xmlns:p14="http://schemas.microsoft.com/office/powerpoint/2010/main" val="386249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CEA4-95DB-C778-8C83-63A18325B19F}"/>
              </a:ext>
            </a:extLst>
          </p:cNvPr>
          <p:cNvSpPr>
            <a:spLocks noGrp="1"/>
          </p:cNvSpPr>
          <p:nvPr>
            <p:ph type="title"/>
          </p:nvPr>
        </p:nvSpPr>
        <p:spPr/>
        <p:txBody>
          <a:bodyPr>
            <a:normAutofit/>
          </a:bodyPr>
          <a:lstStyle/>
          <a:p>
            <a:r>
              <a:rPr lang="en-GB" sz="4400" dirty="0">
                <a:solidFill>
                  <a:srgbClr val="031B42"/>
                </a:solidFill>
              </a:rPr>
              <a:t>WHAT HAVE WE ACHIEVED?</a:t>
            </a:r>
          </a:p>
        </p:txBody>
      </p:sp>
      <p:sp>
        <p:nvSpPr>
          <p:cNvPr id="3" name="Content Placeholder 2">
            <a:extLst>
              <a:ext uri="{FF2B5EF4-FFF2-40B4-BE49-F238E27FC236}">
                <a16:creationId xmlns:a16="http://schemas.microsoft.com/office/drawing/2014/main" id="{BCB043BB-265D-EF68-2BEA-85B364D7AD21}"/>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Awareness resources now found on nearly all fire stations in UK</a:t>
            </a:r>
          </a:p>
          <a:p>
            <a:pPr marL="342900" lvl="0" indent="-342900">
              <a:lnSpc>
                <a:spcPct val="107000"/>
              </a:lnSpc>
              <a:buFont typeface="Symbol" panose="05050102010706020507" pitchFamily="18" charset="2"/>
              <a:buChar char=""/>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Introduction of DECON &amp; Clean Cab Policies</a:t>
            </a:r>
          </a:p>
          <a:p>
            <a:pPr marL="342900" lvl="0" indent="-342900">
              <a:lnSpc>
                <a:spcPct val="107000"/>
              </a:lnSpc>
              <a:buFont typeface="Symbol" panose="05050102010706020507" pitchFamily="18" charset="2"/>
              <a:buChar char=""/>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Reviews of Cleaning contracts and station design</a:t>
            </a:r>
          </a:p>
          <a:p>
            <a:pPr marL="342900" lvl="0" indent="-342900">
              <a:lnSpc>
                <a:spcPct val="107000"/>
              </a:lnSpc>
              <a:buFont typeface="Symbol" panose="05050102010706020507" pitchFamily="18" charset="2"/>
              <a:buChar char=""/>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Debates in Northern Ireland Assembly, Scottish Parliament &amp; Westminster APPGs</a:t>
            </a:r>
          </a:p>
          <a:p>
            <a:pPr marL="342900" lvl="0" indent="-342900">
              <a:lnSpc>
                <a:spcPct val="107000"/>
              </a:lnSpc>
              <a:buFont typeface="Symbol" panose="05050102010706020507" pitchFamily="18" charset="2"/>
              <a:buChar char=""/>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Health &amp; Safety Executive review into decontamination policies</a:t>
            </a:r>
          </a:p>
          <a:p>
            <a:pPr marL="342900" lvl="0" indent="-342900">
              <a:lnSpc>
                <a:spcPct val="107000"/>
              </a:lnSpc>
              <a:spcAft>
                <a:spcPts val="800"/>
              </a:spcAft>
              <a:buFont typeface="Symbol" panose="05050102010706020507" pitchFamily="18" charset="2"/>
              <a:buChar char=""/>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Firefighter Cancer &amp; Disease Registry</a:t>
            </a:r>
          </a:p>
          <a:p>
            <a:pPr marL="0" indent="0">
              <a:buNone/>
            </a:pPr>
            <a:endParaRPr lang="en-GB" dirty="0"/>
          </a:p>
        </p:txBody>
      </p:sp>
    </p:spTree>
    <p:extLst>
      <p:ext uri="{BB962C8B-B14F-4D97-AF65-F5344CB8AC3E}">
        <p14:creationId xmlns:p14="http://schemas.microsoft.com/office/powerpoint/2010/main" val="51033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E768-AFC5-7BF5-0452-D5E8B75047B1}"/>
              </a:ext>
            </a:extLst>
          </p:cNvPr>
          <p:cNvSpPr>
            <a:spLocks noGrp="1"/>
          </p:cNvSpPr>
          <p:nvPr>
            <p:ph type="title"/>
          </p:nvPr>
        </p:nvSpPr>
        <p:spPr/>
        <p:txBody>
          <a:bodyPr>
            <a:normAutofit/>
          </a:bodyPr>
          <a:lstStyle/>
          <a:p>
            <a:r>
              <a:rPr lang="en-GB" sz="4400" dirty="0">
                <a:solidFill>
                  <a:srgbClr val="031B42"/>
                </a:solidFill>
              </a:rPr>
              <a:t>NEXT STEPS</a:t>
            </a:r>
          </a:p>
        </p:txBody>
      </p:sp>
      <p:sp>
        <p:nvSpPr>
          <p:cNvPr id="3" name="Content Placeholder 2">
            <a:extLst>
              <a:ext uri="{FF2B5EF4-FFF2-40B4-BE49-F238E27FC236}">
                <a16:creationId xmlns:a16="http://schemas.microsoft.com/office/drawing/2014/main" id="{EAE91272-5984-B93F-7F2E-A8846E72C2A7}"/>
              </a:ext>
            </a:extLst>
          </p:cNvPr>
          <p:cNvSpPr>
            <a:spLocks noGrp="1"/>
          </p:cNvSpPr>
          <p:nvPr>
            <p:ph idx="1"/>
          </p:nvPr>
        </p:nvSpPr>
        <p:spPr/>
        <p:txBody>
          <a:bodyPr/>
          <a:lstStyle/>
          <a:p>
            <a:pPr lvl="0">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UK Health monitoring project</a:t>
            </a:r>
          </a:p>
          <a:p>
            <a:pPr lvl="0">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PPE Testing</a:t>
            </a:r>
          </a:p>
          <a:p>
            <a:pPr lvl="0">
              <a:lnSpc>
                <a:spcPct val="107000"/>
              </a:lnSpc>
              <a:spcAft>
                <a:spcPts val="800"/>
              </a:spcAft>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Lobbying for IIAC review of occupational diseases </a:t>
            </a:r>
          </a:p>
          <a:p>
            <a:endParaRPr lang="en-GB" dirty="0"/>
          </a:p>
        </p:txBody>
      </p:sp>
      <p:pic>
        <p:nvPicPr>
          <p:cNvPr id="7" name="Picture 6">
            <a:extLst>
              <a:ext uri="{FF2B5EF4-FFF2-40B4-BE49-F238E27FC236}">
                <a16:creationId xmlns:a16="http://schemas.microsoft.com/office/drawing/2014/main" id="{1785739B-E6B1-CB33-F644-2A82D90ED6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5355" y="4122451"/>
            <a:ext cx="3185130" cy="1791635"/>
          </a:xfrm>
          <a:prstGeom prst="rect">
            <a:avLst/>
          </a:prstGeom>
        </p:spPr>
      </p:pic>
      <p:pic>
        <p:nvPicPr>
          <p:cNvPr id="11" name="Picture 10">
            <a:extLst>
              <a:ext uri="{FF2B5EF4-FFF2-40B4-BE49-F238E27FC236}">
                <a16:creationId xmlns:a16="http://schemas.microsoft.com/office/drawing/2014/main" id="{EB6A6632-18DE-6DD6-7996-DDE035FDF8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1702" y="4122451"/>
            <a:ext cx="2852931" cy="1791634"/>
          </a:xfrm>
          <a:prstGeom prst="rect">
            <a:avLst/>
          </a:prstGeom>
        </p:spPr>
      </p:pic>
      <p:pic>
        <p:nvPicPr>
          <p:cNvPr id="6" name="Picture 5" descr="A person sitting in a chair with a nurse in the background&#10;&#10;Description automatically generated">
            <a:extLst>
              <a:ext uri="{FF2B5EF4-FFF2-40B4-BE49-F238E27FC236}">
                <a16:creationId xmlns:a16="http://schemas.microsoft.com/office/drawing/2014/main" id="{A065A0C2-E6AB-CCD6-AE40-985568744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256" y="3840335"/>
            <a:ext cx="1853674" cy="2471565"/>
          </a:xfrm>
          <a:prstGeom prst="rect">
            <a:avLst/>
          </a:prstGeom>
        </p:spPr>
      </p:pic>
    </p:spTree>
    <p:extLst>
      <p:ext uri="{BB962C8B-B14F-4D97-AF65-F5344CB8AC3E}">
        <p14:creationId xmlns:p14="http://schemas.microsoft.com/office/powerpoint/2010/main" val="57253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FB6B-9DE4-089B-F705-FD40285F7F9F}"/>
              </a:ext>
            </a:extLst>
          </p:cNvPr>
          <p:cNvSpPr>
            <a:spLocks noGrp="1"/>
          </p:cNvSpPr>
          <p:nvPr>
            <p:ph type="title"/>
          </p:nvPr>
        </p:nvSpPr>
        <p:spPr/>
        <p:txBody>
          <a:bodyPr>
            <a:noAutofit/>
          </a:bodyPr>
          <a:lstStyle/>
          <a:p>
            <a:r>
              <a:rPr lang="en-GB" sz="4400">
                <a:solidFill>
                  <a:srgbClr val="031B42"/>
                </a:solidFill>
              </a:rPr>
              <a:t>CURRENT SITUATION IN THE UK FIRE AND RESCUE SERVICE</a:t>
            </a:r>
            <a:endParaRPr lang="en-GB" sz="4400" dirty="0">
              <a:solidFill>
                <a:srgbClr val="031B42"/>
              </a:solidFill>
            </a:endParaRPr>
          </a:p>
        </p:txBody>
      </p:sp>
      <p:sp>
        <p:nvSpPr>
          <p:cNvPr id="3" name="Content Placeholder 2">
            <a:extLst>
              <a:ext uri="{FF2B5EF4-FFF2-40B4-BE49-F238E27FC236}">
                <a16:creationId xmlns:a16="http://schemas.microsoft.com/office/drawing/2014/main" id="{9222E79A-B7F6-4A5D-78FC-B814ED5637FB}"/>
              </a:ext>
            </a:extLst>
          </p:cNvPr>
          <p:cNvSpPr>
            <a:spLocks noGrp="1"/>
          </p:cNvSpPr>
          <p:nvPr>
            <p:ph idx="1"/>
          </p:nvPr>
        </p:nvSpPr>
        <p:spPr/>
        <p:txBody>
          <a:bodyPr>
            <a:normAutofit/>
          </a:bodyPr>
          <a:lstStyle/>
          <a:p>
            <a:pPr lvl="0">
              <a:lnSpc>
                <a:spcPct val="107000"/>
              </a:lnSpc>
            </a:pPr>
            <a:r>
              <a:rPr lang="en-GB" sz="320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No UK standard or requirement for prevention or mitigation</a:t>
            </a:r>
          </a:p>
          <a:p>
            <a:pPr lvl="0">
              <a:lnSpc>
                <a:spcPct val="107000"/>
              </a:lnSpc>
            </a:pPr>
            <a:r>
              <a:rPr lang="en-GB" sz="320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No Presumptive Legislation</a:t>
            </a:r>
          </a:p>
          <a:p>
            <a:pPr lvl="0">
              <a:lnSpc>
                <a:spcPct val="107000"/>
              </a:lnSpc>
              <a:spcAft>
                <a:spcPts val="800"/>
              </a:spcAft>
            </a:pPr>
            <a:r>
              <a:rPr lang="en-GB" sz="320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No Health Monitoring </a:t>
            </a:r>
            <a:endPar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endParaRPr>
          </a:p>
        </p:txBody>
      </p:sp>
      <p:pic>
        <p:nvPicPr>
          <p:cNvPr id="5" name="Picture 4" descr="A person cleaning a helmet&#10;&#10;Description automatically generated">
            <a:extLst>
              <a:ext uri="{FF2B5EF4-FFF2-40B4-BE49-F238E27FC236}">
                <a16:creationId xmlns:a16="http://schemas.microsoft.com/office/drawing/2014/main" id="{2D46B933-4BE2-D6D1-3EFA-A22A5D7FE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342" y="4099622"/>
            <a:ext cx="3390472" cy="2216990"/>
          </a:xfrm>
          <a:prstGeom prst="rect">
            <a:avLst/>
          </a:prstGeom>
        </p:spPr>
      </p:pic>
      <p:pic>
        <p:nvPicPr>
          <p:cNvPr id="7" name="Picture 6" descr="A firefighter putting on a firefighter's arm&#10;&#10;Description automatically generated">
            <a:extLst>
              <a:ext uri="{FF2B5EF4-FFF2-40B4-BE49-F238E27FC236}">
                <a16:creationId xmlns:a16="http://schemas.microsoft.com/office/drawing/2014/main" id="{550E4B79-EE52-A327-6922-FB616ADF1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271" y="4099620"/>
            <a:ext cx="3284174" cy="2212279"/>
          </a:xfrm>
          <a:prstGeom prst="rect">
            <a:avLst/>
          </a:prstGeom>
        </p:spPr>
      </p:pic>
      <p:pic>
        <p:nvPicPr>
          <p:cNvPr id="11" name="Picture 10">
            <a:extLst>
              <a:ext uri="{FF2B5EF4-FFF2-40B4-BE49-F238E27FC236}">
                <a16:creationId xmlns:a16="http://schemas.microsoft.com/office/drawing/2014/main" id="{049EA75A-7E12-F0EF-0867-42BA8ABF12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8200" y="4111035"/>
            <a:ext cx="3284174" cy="2189449"/>
          </a:xfrm>
          <a:prstGeom prst="rect">
            <a:avLst/>
          </a:prstGeom>
        </p:spPr>
      </p:pic>
    </p:spTree>
    <p:extLst>
      <p:ext uri="{BB962C8B-B14F-4D97-AF65-F5344CB8AC3E}">
        <p14:creationId xmlns:p14="http://schemas.microsoft.com/office/powerpoint/2010/main" val="181946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5B93-F9EA-9BA2-710D-70A9180419AD}"/>
              </a:ext>
            </a:extLst>
          </p:cNvPr>
          <p:cNvSpPr>
            <a:spLocks noGrp="1"/>
          </p:cNvSpPr>
          <p:nvPr>
            <p:ph type="title"/>
          </p:nvPr>
        </p:nvSpPr>
        <p:spPr/>
        <p:txBody>
          <a:bodyPr>
            <a:normAutofit/>
          </a:bodyPr>
          <a:lstStyle/>
          <a:p>
            <a:r>
              <a:rPr lang="en-GB" sz="4400" dirty="0">
                <a:solidFill>
                  <a:srgbClr val="031B42"/>
                </a:solidFill>
              </a:rPr>
              <a:t>PRESUMPTIVE LEGISLATION</a:t>
            </a:r>
          </a:p>
        </p:txBody>
      </p:sp>
      <p:sp>
        <p:nvSpPr>
          <p:cNvPr id="3" name="Content Placeholder 2">
            <a:extLst>
              <a:ext uri="{FF2B5EF4-FFF2-40B4-BE49-F238E27FC236}">
                <a16:creationId xmlns:a16="http://schemas.microsoft.com/office/drawing/2014/main" id="{65D8FB56-A4CE-B652-CD1A-8C3074BBEF16}"/>
              </a:ext>
            </a:extLst>
          </p:cNvPr>
          <p:cNvSpPr>
            <a:spLocks noGrp="1"/>
          </p:cNvSpPr>
          <p:nvPr>
            <p:ph idx="1"/>
          </p:nvPr>
        </p:nvSpPr>
        <p:spPr>
          <a:xfrm>
            <a:off x="838200" y="1825624"/>
            <a:ext cx="10515600" cy="5194936"/>
          </a:xfrm>
        </p:spPr>
        <p:txBody>
          <a:bodyPr>
            <a:normAutofit fontScale="77500" lnSpcReduction="20000"/>
          </a:bodyPr>
          <a:lstStyle/>
          <a:p>
            <a:pPr marL="0" indent="0">
              <a:lnSpc>
                <a:spcPct val="107000"/>
              </a:lnSpc>
              <a:spcAft>
                <a:spcPts val="800"/>
              </a:spcAft>
              <a:buNone/>
            </a:pPr>
            <a:r>
              <a:rPr lang="en-GB" sz="39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The legal requirements for prescription are set out in The Social Security Contributions and Benefits Act 1992 which states that the Secretary of State may prescribe a disease where s/he is satisfied that the disease:</a:t>
            </a:r>
          </a:p>
          <a:p>
            <a:pPr marL="0" indent="0">
              <a:lnSpc>
                <a:spcPct val="107000"/>
              </a:lnSpc>
              <a:spcAft>
                <a:spcPts val="800"/>
              </a:spcAft>
              <a:buNone/>
            </a:pPr>
            <a:r>
              <a:rPr lang="en-GB" sz="3900" i="1"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a. ought to be treated, having regard to its causes and incidence and any other relevant considerations, as a risk of the occupation and not as a risk common to all persons; and</a:t>
            </a:r>
            <a:endParaRPr lang="en-GB" sz="39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900" i="1"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b. is such that, in the absence of special circumstances, the attribution of particular cases to the nature of the employment can be established or presumed with reasonable certainty</a:t>
            </a:r>
            <a:endParaRPr lang="en-GB" sz="39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9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Thus, a disease may only be prescribed if there is a recognised risk to workers in an occupation, and the link between disease and occupation can be established or reasonably presumed in individual cases</a:t>
            </a:r>
            <a:r>
              <a:rPr lang="en-GB" sz="41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148770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CEC0-B66D-A147-DD69-2553774FE6A4}"/>
              </a:ext>
            </a:extLst>
          </p:cNvPr>
          <p:cNvSpPr>
            <a:spLocks noGrp="1"/>
          </p:cNvSpPr>
          <p:nvPr>
            <p:ph type="title"/>
          </p:nvPr>
        </p:nvSpPr>
        <p:spPr/>
        <p:txBody>
          <a:bodyPr>
            <a:noAutofit/>
          </a:bodyPr>
          <a:lstStyle/>
          <a:p>
            <a:r>
              <a:rPr lang="en-GB" sz="4400" dirty="0">
                <a:solidFill>
                  <a:srgbClr val="031B42"/>
                </a:solidFill>
              </a:rPr>
              <a:t>THE ROLE OF THE INDUSTRIAL INJURIES ADVISORY COUNCIL</a:t>
            </a:r>
          </a:p>
        </p:txBody>
      </p:sp>
      <p:sp>
        <p:nvSpPr>
          <p:cNvPr id="3" name="Content Placeholder 2">
            <a:extLst>
              <a:ext uri="{FF2B5EF4-FFF2-40B4-BE49-F238E27FC236}">
                <a16:creationId xmlns:a16="http://schemas.microsoft.com/office/drawing/2014/main" id="{7A4D3D62-996E-0BA4-69CA-7AEF5F20014F}"/>
              </a:ext>
            </a:extLst>
          </p:cNvPr>
          <p:cNvSpPr>
            <a:spLocks noGrp="1"/>
          </p:cNvSpPr>
          <p:nvPr>
            <p:ph idx="1"/>
          </p:nvPr>
        </p:nvSpPr>
        <p:spPr/>
        <p:txBody>
          <a:bodyPr>
            <a:normAutofit/>
          </a:bodyPr>
          <a:lstStyle/>
          <a:p>
            <a:pPr>
              <a:lnSpc>
                <a:spcPct val="107000"/>
              </a:lnSpc>
              <a:spcAft>
                <a:spcPts val="800"/>
              </a:spcAft>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IIAC is an independent statutory body established in 1946 to advise the Secretary of State for Social Security on matters relating to the IIDB scheme. The major part of the Council’s time is spent considering whether the list of prescribed diseases for which benefit may be paid should be enlarged or amended.</a:t>
            </a:r>
          </a:p>
          <a:p>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The Council thus looks for evidence that the risk of developing the disease associated with a particular occupational exposure or circumstance is </a:t>
            </a:r>
            <a:r>
              <a:rPr lang="en-GB" sz="3200" b="1" u="sng"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more than doubled</a:t>
            </a:r>
            <a:endParaRPr lang="en-GB" sz="6000" u="sng" dirty="0">
              <a:solidFill>
                <a:srgbClr val="031B42"/>
              </a:solidFill>
              <a:latin typeface="Heroic Condensed FBU Bold" panose="02000506040000020004" pitchFamily="50" charset="0"/>
            </a:endParaRPr>
          </a:p>
        </p:txBody>
      </p:sp>
    </p:spTree>
    <p:extLst>
      <p:ext uri="{BB962C8B-B14F-4D97-AF65-F5344CB8AC3E}">
        <p14:creationId xmlns:p14="http://schemas.microsoft.com/office/powerpoint/2010/main" val="269239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E18E-FBDF-8D9A-DA1D-3335BA188477}"/>
              </a:ext>
            </a:extLst>
          </p:cNvPr>
          <p:cNvSpPr>
            <a:spLocks noGrp="1"/>
          </p:cNvSpPr>
          <p:nvPr>
            <p:ph type="title"/>
          </p:nvPr>
        </p:nvSpPr>
        <p:spPr/>
        <p:txBody>
          <a:bodyPr>
            <a:normAutofit/>
          </a:bodyPr>
          <a:lstStyle/>
          <a:p>
            <a:r>
              <a:rPr lang="en-GB" sz="4400" dirty="0">
                <a:solidFill>
                  <a:srgbClr val="031B42"/>
                </a:solidFill>
              </a:rPr>
              <a:t>THE ROLE OF THE INDUSTRIAL INJURIES ADVISORY COUNCIL</a:t>
            </a:r>
          </a:p>
        </p:txBody>
      </p:sp>
      <p:sp>
        <p:nvSpPr>
          <p:cNvPr id="3" name="Content Placeholder 2">
            <a:extLst>
              <a:ext uri="{FF2B5EF4-FFF2-40B4-BE49-F238E27FC236}">
                <a16:creationId xmlns:a16="http://schemas.microsoft.com/office/drawing/2014/main" id="{66F4582D-0C36-D7D8-DC66-96598DB303F9}"/>
              </a:ext>
            </a:extLst>
          </p:cNvPr>
          <p:cNvSpPr>
            <a:spLocks noGrp="1"/>
          </p:cNvSpPr>
          <p:nvPr>
            <p:ph idx="1"/>
          </p:nvPr>
        </p:nvSpPr>
        <p:spPr/>
        <p:txBody>
          <a:bodyPr/>
          <a:lstStyle/>
          <a:p>
            <a:pPr>
              <a:lnSpc>
                <a:spcPct val="107000"/>
              </a:lnSpc>
              <a:spcAft>
                <a:spcPts val="800"/>
              </a:spcAft>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In 2008, 2010 and most recently in 2021, IIAC determined that they did not find consistent evidence that the risk of any type of cancer is more likely than not to be due to firefighting</a:t>
            </a:r>
          </a:p>
          <a:p>
            <a:pPr>
              <a:lnSpc>
                <a:spcPct val="107000"/>
              </a:lnSpc>
              <a:spcAft>
                <a:spcPts val="800"/>
              </a:spcAft>
            </a:pPr>
            <a:r>
              <a:rPr lang="en-GB" sz="3200" b="1" u="sng"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IIAC have not reviewed their position since the IARC categorisation 2022</a:t>
            </a:r>
            <a:endParaRPr lang="en-GB" sz="2800" u="sng"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95556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5A6F-7E33-1E9B-E218-66F86BD47F97}"/>
              </a:ext>
            </a:extLst>
          </p:cNvPr>
          <p:cNvSpPr>
            <a:spLocks noGrp="1"/>
          </p:cNvSpPr>
          <p:nvPr>
            <p:ph type="title"/>
          </p:nvPr>
        </p:nvSpPr>
        <p:spPr/>
        <p:txBody>
          <a:bodyPr>
            <a:normAutofit/>
          </a:bodyPr>
          <a:lstStyle/>
          <a:p>
            <a:r>
              <a:rPr lang="en-GB" sz="4400" dirty="0">
                <a:solidFill>
                  <a:srgbClr val="031B42"/>
                </a:solidFill>
              </a:rPr>
              <a:t>FBU RESEARCH</a:t>
            </a:r>
          </a:p>
        </p:txBody>
      </p:sp>
      <p:sp>
        <p:nvSpPr>
          <p:cNvPr id="3" name="Content Placeholder 2">
            <a:extLst>
              <a:ext uri="{FF2B5EF4-FFF2-40B4-BE49-F238E27FC236}">
                <a16:creationId xmlns:a16="http://schemas.microsoft.com/office/drawing/2014/main" id="{5DB4E5B7-4224-E053-E116-47FA84B27A56}"/>
              </a:ext>
            </a:extLst>
          </p:cNvPr>
          <p:cNvSpPr>
            <a:spLocks noGrp="1"/>
          </p:cNvSpPr>
          <p:nvPr>
            <p:ph idx="1"/>
          </p:nvPr>
        </p:nvSpPr>
        <p:spPr/>
        <p:txBody>
          <a:bodyPr/>
          <a:lstStyle/>
          <a:p>
            <a:pPr marL="0" indent="0">
              <a:lnSpc>
                <a:spcPct val="107000"/>
              </a:lnSpc>
              <a:spcAft>
                <a:spcPts val="800"/>
              </a:spcAft>
              <a:buNone/>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In 2018, the FBU commissioned the University of Central Lancashire (UCLAN) to carry out the biggest study into Firefighter Cancers ever carried out in the UK.</a:t>
            </a:r>
          </a:p>
          <a:p>
            <a:pPr>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Funded by the FF100 Fund </a:t>
            </a:r>
          </a:p>
          <a:p>
            <a:pPr>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UK wide literature review</a:t>
            </a:r>
          </a:p>
          <a:p>
            <a:pPr>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Survey of over 11,000 serving firefighters</a:t>
            </a:r>
          </a:p>
          <a:p>
            <a:pPr>
              <a:lnSpc>
                <a:spcPct val="107000"/>
              </a:lnSpc>
              <a:spcAft>
                <a:spcPts val="800"/>
              </a:spcAft>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Workplace &amp; PPE testing</a:t>
            </a:r>
          </a:p>
          <a:p>
            <a:pPr marL="0" indent="0">
              <a:buNone/>
            </a:pPr>
            <a:endParaRPr lang="en-GB" dirty="0"/>
          </a:p>
        </p:txBody>
      </p:sp>
    </p:spTree>
    <p:extLst>
      <p:ext uri="{BB962C8B-B14F-4D97-AF65-F5344CB8AC3E}">
        <p14:creationId xmlns:p14="http://schemas.microsoft.com/office/powerpoint/2010/main" val="264670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0FF8-A594-34F7-A6D4-013FD71450A4}"/>
              </a:ext>
            </a:extLst>
          </p:cNvPr>
          <p:cNvSpPr>
            <a:spLocks noGrp="1"/>
          </p:cNvSpPr>
          <p:nvPr>
            <p:ph type="title"/>
          </p:nvPr>
        </p:nvSpPr>
        <p:spPr/>
        <p:txBody>
          <a:bodyPr>
            <a:noAutofit/>
          </a:bodyPr>
          <a:lstStyle/>
          <a:p>
            <a:r>
              <a:rPr lang="en-GB" sz="4000" dirty="0">
                <a:solidFill>
                  <a:srgbClr val="031B42"/>
                </a:solidFill>
              </a:rPr>
              <a:t>INTERIM BEST PRACTICE REPORT</a:t>
            </a:r>
            <a:br>
              <a:rPr lang="en-GB" sz="4000" dirty="0">
                <a:solidFill>
                  <a:srgbClr val="031B42"/>
                </a:solidFill>
              </a:rPr>
            </a:br>
            <a:r>
              <a:rPr lang="en-GB" sz="4000" dirty="0">
                <a:solidFill>
                  <a:srgbClr val="031B42"/>
                </a:solidFill>
              </a:rPr>
              <a:t>MINIMISING FIREFIGHTERS’ EXPOSURE TO TOXIC FIRE EFFLUENTS</a:t>
            </a:r>
          </a:p>
        </p:txBody>
      </p:sp>
      <p:sp>
        <p:nvSpPr>
          <p:cNvPr id="3" name="Content Placeholder 2">
            <a:extLst>
              <a:ext uri="{FF2B5EF4-FFF2-40B4-BE49-F238E27FC236}">
                <a16:creationId xmlns:a16="http://schemas.microsoft.com/office/drawing/2014/main" id="{A18B0257-A0F8-7482-73AC-FCAB929B7A6E}"/>
              </a:ext>
            </a:extLst>
          </p:cNvPr>
          <p:cNvSpPr>
            <a:spLocks noGrp="1"/>
          </p:cNvSpPr>
          <p:nvPr>
            <p:ph idx="1"/>
          </p:nvPr>
        </p:nvSpPr>
        <p:spPr>
          <a:xfrm>
            <a:off x="838200" y="1825625"/>
            <a:ext cx="6538645" cy="4351338"/>
          </a:xfrm>
        </p:spPr>
        <p:txBody>
          <a:bodyPr>
            <a:normAutofit/>
          </a:bodyPr>
          <a:lstStyle/>
          <a:p>
            <a:pPr lvl="0">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Toxic fire effluents directly linked  to increased rates of cancer among firefighters</a:t>
            </a:r>
          </a:p>
          <a:p>
            <a:pPr lvl="0">
              <a:lnSpc>
                <a:spcPct val="107000"/>
              </a:lnSpc>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More than 4% of survey respondents found to have a cancer diagnosis</a:t>
            </a:r>
          </a:p>
          <a:p>
            <a:pPr lvl="0">
              <a:lnSpc>
                <a:spcPct val="107000"/>
              </a:lnSpc>
              <a:spcAft>
                <a:spcPts val="800"/>
              </a:spcAft>
            </a:pPr>
            <a:r>
              <a:rPr lang="en-GB" sz="3200" dirty="0">
                <a:solidFill>
                  <a:srgbClr val="031B42"/>
                </a:solidFill>
                <a:effectLst/>
                <a:latin typeface="Heroic Condensed FBU Bold" panose="02000506040000020004" pitchFamily="50" charset="0"/>
                <a:ea typeface="Calibri" panose="020F0502020204030204" pitchFamily="34" charset="0"/>
                <a:cs typeface="Times New Roman" panose="02020603050405020304" pitchFamily="18" charset="0"/>
              </a:rPr>
              <a:t>Instances of cancer among firefighters aged 35-39 were up to 323% higher than in the general population in the same age category.</a:t>
            </a:r>
          </a:p>
        </p:txBody>
      </p:sp>
      <p:pic>
        <p:nvPicPr>
          <p:cNvPr id="5" name="Picture 4" descr="A close-up of a firefighter&#10;&#10;Description automatically generated">
            <a:extLst>
              <a:ext uri="{FF2B5EF4-FFF2-40B4-BE49-F238E27FC236}">
                <a16:creationId xmlns:a16="http://schemas.microsoft.com/office/drawing/2014/main" id="{07BA8F7D-405B-98DC-1066-402FFDAB2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668" y="1825625"/>
            <a:ext cx="3073132" cy="4351339"/>
          </a:xfrm>
          <a:prstGeom prst="rect">
            <a:avLst/>
          </a:prstGeom>
        </p:spPr>
      </p:pic>
    </p:spTree>
    <p:extLst>
      <p:ext uri="{BB962C8B-B14F-4D97-AF65-F5344CB8AC3E}">
        <p14:creationId xmlns:p14="http://schemas.microsoft.com/office/powerpoint/2010/main" val="218158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CCF5-ED6A-514E-69B9-7477FC199A4E}"/>
              </a:ext>
            </a:extLst>
          </p:cNvPr>
          <p:cNvSpPr>
            <a:spLocks noGrp="1"/>
          </p:cNvSpPr>
          <p:nvPr>
            <p:ph type="title"/>
          </p:nvPr>
        </p:nvSpPr>
        <p:spPr/>
        <p:txBody>
          <a:bodyPr>
            <a:normAutofit/>
          </a:bodyPr>
          <a:lstStyle/>
          <a:p>
            <a:r>
              <a:rPr lang="en-GB" sz="4400" dirty="0">
                <a:solidFill>
                  <a:srgbClr val="031B42"/>
                </a:solidFill>
              </a:rPr>
              <a:t>SCOTLAND RESEARCH</a:t>
            </a:r>
          </a:p>
        </p:txBody>
      </p:sp>
      <p:graphicFrame>
        <p:nvGraphicFramePr>
          <p:cNvPr id="4" name="Table 4">
            <a:extLst>
              <a:ext uri="{FF2B5EF4-FFF2-40B4-BE49-F238E27FC236}">
                <a16:creationId xmlns:a16="http://schemas.microsoft.com/office/drawing/2014/main" id="{0F65C840-46B9-7009-626C-4A78393BCEE1}"/>
              </a:ext>
            </a:extLst>
          </p:cNvPr>
          <p:cNvGraphicFramePr>
            <a:graphicFrameLocks noGrp="1"/>
          </p:cNvGraphicFramePr>
          <p:nvPr>
            <p:ph idx="1"/>
            <p:extLst>
              <p:ext uri="{D42A27DB-BD31-4B8C-83A1-F6EECF244321}">
                <p14:modId xmlns:p14="http://schemas.microsoft.com/office/powerpoint/2010/main" val="1387201426"/>
              </p:ext>
            </p:extLst>
          </p:nvPr>
        </p:nvGraphicFramePr>
        <p:xfrm>
          <a:off x="838200" y="1825625"/>
          <a:ext cx="10515600" cy="464874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85619819"/>
                    </a:ext>
                  </a:extLst>
                </a:gridCol>
                <a:gridCol w="5257800">
                  <a:extLst>
                    <a:ext uri="{9D8B030D-6E8A-4147-A177-3AD203B41FA5}">
                      <a16:colId xmlns:a16="http://schemas.microsoft.com/office/drawing/2014/main" val="2189698594"/>
                    </a:ext>
                  </a:extLst>
                </a:gridCol>
              </a:tblGrid>
              <a:tr h="596991">
                <a:tc>
                  <a:txBody>
                    <a:bodyPr/>
                    <a:lstStyle/>
                    <a:p>
                      <a:r>
                        <a:rPr lang="en-GB" sz="3200" dirty="0">
                          <a:latin typeface="Heroic Condensed FBU Bold" panose="02000506040000020004" pitchFamily="50" charset="0"/>
                        </a:rPr>
                        <a:t>Type of cancer</a:t>
                      </a:r>
                    </a:p>
                  </a:txBody>
                  <a:tcPr>
                    <a:solidFill>
                      <a:srgbClr val="464C9D"/>
                    </a:solidFill>
                  </a:tcPr>
                </a:tc>
                <a:tc>
                  <a:txBody>
                    <a:bodyPr/>
                    <a:lstStyle/>
                    <a:p>
                      <a:r>
                        <a:rPr lang="en-GB" sz="3200" dirty="0">
                          <a:latin typeface="Heroic Condensed FBU Bold" panose="02000506040000020004" pitchFamily="50" charset="0"/>
                        </a:rPr>
                        <a:t>Mortality rate</a:t>
                      </a:r>
                    </a:p>
                  </a:txBody>
                  <a:tcPr>
                    <a:solidFill>
                      <a:srgbClr val="464C9D"/>
                    </a:solidFill>
                  </a:tcPr>
                </a:tc>
                <a:extLst>
                  <a:ext uri="{0D108BD9-81ED-4DB2-BD59-A6C34878D82A}">
                    <a16:rowId xmlns:a16="http://schemas.microsoft.com/office/drawing/2014/main" val="570251774"/>
                  </a:ext>
                </a:extLst>
              </a:tr>
              <a:tr h="596991">
                <a:tc>
                  <a:txBody>
                    <a:bodyPr/>
                    <a:lstStyle/>
                    <a:p>
                      <a:r>
                        <a:rPr lang="en-GB" sz="3200" dirty="0">
                          <a:latin typeface="Heroic Condensed FBU Bold" panose="02000506040000020004" pitchFamily="50" charset="0"/>
                        </a:rPr>
                        <a:t>Unknown origin</a:t>
                      </a:r>
                    </a:p>
                  </a:txBody>
                  <a:tcPr/>
                </a:tc>
                <a:tc>
                  <a:txBody>
                    <a:bodyPr/>
                    <a:lstStyle/>
                    <a:p>
                      <a:r>
                        <a:rPr lang="en-GB" sz="3200" dirty="0">
                          <a:latin typeface="Heroic Condensed FBU Bold" panose="02000506040000020004" pitchFamily="50" charset="0"/>
                        </a:rPr>
                        <a:t>6 x higher</a:t>
                      </a:r>
                    </a:p>
                  </a:txBody>
                  <a:tcPr/>
                </a:tc>
                <a:extLst>
                  <a:ext uri="{0D108BD9-81ED-4DB2-BD59-A6C34878D82A}">
                    <a16:rowId xmlns:a16="http://schemas.microsoft.com/office/drawing/2014/main" val="3760933720"/>
                  </a:ext>
                </a:extLst>
              </a:tr>
              <a:tr h="596991">
                <a:tc>
                  <a:txBody>
                    <a:bodyPr/>
                    <a:lstStyle/>
                    <a:p>
                      <a:r>
                        <a:rPr lang="en-GB" sz="3200" dirty="0">
                          <a:latin typeface="Heroic Condensed FBU Bold" panose="02000506040000020004" pitchFamily="50" charset="0"/>
                        </a:rPr>
                        <a:t>Prostate</a:t>
                      </a:r>
                    </a:p>
                  </a:txBody>
                  <a:tcPr/>
                </a:tc>
                <a:tc>
                  <a:txBody>
                    <a:bodyPr/>
                    <a:lstStyle/>
                    <a:p>
                      <a:r>
                        <a:rPr lang="en-GB" sz="3200" dirty="0">
                          <a:latin typeface="Heroic Condensed FBU Bold" panose="02000506040000020004" pitchFamily="50" charset="0"/>
                        </a:rPr>
                        <a:t>3.8 x</a:t>
                      </a:r>
                    </a:p>
                  </a:txBody>
                  <a:tcPr/>
                </a:tc>
                <a:extLst>
                  <a:ext uri="{0D108BD9-81ED-4DB2-BD59-A6C34878D82A}">
                    <a16:rowId xmlns:a16="http://schemas.microsoft.com/office/drawing/2014/main" val="2233526763"/>
                  </a:ext>
                </a:extLst>
              </a:tr>
              <a:tr h="596991">
                <a:tc>
                  <a:txBody>
                    <a:bodyPr/>
                    <a:lstStyle/>
                    <a:p>
                      <a:r>
                        <a:rPr lang="en-GB" sz="3200" dirty="0">
                          <a:latin typeface="Heroic Condensed FBU Bold" panose="02000506040000020004" pitchFamily="50" charset="0"/>
                        </a:rPr>
                        <a:t>Leukaemia</a:t>
                      </a:r>
                    </a:p>
                  </a:txBody>
                  <a:tcPr/>
                </a:tc>
                <a:tc>
                  <a:txBody>
                    <a:bodyPr/>
                    <a:lstStyle/>
                    <a:p>
                      <a:r>
                        <a:rPr lang="en-GB" sz="3200" dirty="0">
                          <a:latin typeface="Heroic Condensed FBU Bold" panose="02000506040000020004" pitchFamily="50" charset="0"/>
                        </a:rPr>
                        <a:t>3.2 x</a:t>
                      </a:r>
                    </a:p>
                  </a:txBody>
                  <a:tcPr/>
                </a:tc>
                <a:extLst>
                  <a:ext uri="{0D108BD9-81ED-4DB2-BD59-A6C34878D82A}">
                    <a16:rowId xmlns:a16="http://schemas.microsoft.com/office/drawing/2014/main" val="1833987141"/>
                  </a:ext>
                </a:extLst>
              </a:tr>
              <a:tr h="596991">
                <a:tc>
                  <a:txBody>
                    <a:bodyPr/>
                    <a:lstStyle/>
                    <a:p>
                      <a:r>
                        <a:rPr lang="en-GB" sz="3200" dirty="0">
                          <a:latin typeface="Heroic Condensed FBU Bold" panose="02000506040000020004" pitchFamily="50" charset="0"/>
                        </a:rPr>
                        <a:t>Without specification of the site</a:t>
                      </a:r>
                    </a:p>
                  </a:txBody>
                  <a:tcPr/>
                </a:tc>
                <a:tc>
                  <a:txBody>
                    <a:bodyPr/>
                    <a:lstStyle/>
                    <a:p>
                      <a:r>
                        <a:rPr lang="en-GB" sz="3200" dirty="0">
                          <a:latin typeface="Heroic Condensed FBU Bold" panose="02000506040000020004" pitchFamily="50" charset="0"/>
                        </a:rPr>
                        <a:t>2.7 x</a:t>
                      </a:r>
                    </a:p>
                  </a:txBody>
                  <a:tcPr/>
                </a:tc>
                <a:extLst>
                  <a:ext uri="{0D108BD9-81ED-4DB2-BD59-A6C34878D82A}">
                    <a16:rowId xmlns:a16="http://schemas.microsoft.com/office/drawing/2014/main" val="3953675293"/>
                  </a:ext>
                </a:extLst>
              </a:tr>
              <a:tr h="596991">
                <a:tc>
                  <a:txBody>
                    <a:bodyPr/>
                    <a:lstStyle/>
                    <a:p>
                      <a:r>
                        <a:rPr lang="en-GB" sz="3200" dirty="0">
                          <a:latin typeface="Heroic Condensed FBU Bold" panose="02000506040000020004" pitchFamily="50" charset="0"/>
                        </a:rPr>
                        <a:t>Oesophagus</a:t>
                      </a:r>
                    </a:p>
                  </a:txBody>
                  <a:tcPr/>
                </a:tc>
                <a:tc>
                  <a:txBody>
                    <a:bodyPr/>
                    <a:lstStyle/>
                    <a:p>
                      <a:r>
                        <a:rPr lang="en-GB" sz="3200" dirty="0">
                          <a:latin typeface="Heroic Condensed FBU Bold" panose="02000506040000020004" pitchFamily="50" charset="0"/>
                        </a:rPr>
                        <a:t>2.4 x</a:t>
                      </a:r>
                    </a:p>
                  </a:txBody>
                  <a:tcPr/>
                </a:tc>
                <a:extLst>
                  <a:ext uri="{0D108BD9-81ED-4DB2-BD59-A6C34878D82A}">
                    <a16:rowId xmlns:a16="http://schemas.microsoft.com/office/drawing/2014/main" val="331801363"/>
                  </a:ext>
                </a:extLst>
              </a:tr>
              <a:tr h="596991">
                <a:tc>
                  <a:txBody>
                    <a:bodyPr/>
                    <a:lstStyle/>
                    <a:p>
                      <a:r>
                        <a:rPr lang="en-GB" sz="3200" dirty="0">
                          <a:latin typeface="Heroic Condensed FBU Bold" panose="02000506040000020004" pitchFamily="50" charset="0"/>
                        </a:rPr>
                        <a:t>Urinary system</a:t>
                      </a:r>
                    </a:p>
                  </a:txBody>
                  <a:tcPr/>
                </a:tc>
                <a:tc>
                  <a:txBody>
                    <a:bodyPr/>
                    <a:lstStyle/>
                    <a:p>
                      <a:r>
                        <a:rPr lang="en-GB" sz="3200" dirty="0">
                          <a:latin typeface="Heroic Condensed FBU Bold" panose="02000506040000020004" pitchFamily="50" charset="0"/>
                        </a:rPr>
                        <a:t>1.9 x</a:t>
                      </a:r>
                    </a:p>
                  </a:txBody>
                  <a:tcPr/>
                </a:tc>
                <a:extLst>
                  <a:ext uri="{0D108BD9-81ED-4DB2-BD59-A6C34878D82A}">
                    <a16:rowId xmlns:a16="http://schemas.microsoft.com/office/drawing/2014/main" val="766072147"/>
                  </a:ext>
                </a:extLst>
              </a:tr>
            </a:tbl>
          </a:graphicData>
        </a:graphic>
      </p:graphicFrame>
      <p:sp>
        <p:nvSpPr>
          <p:cNvPr id="5" name="TextBox 4">
            <a:extLst>
              <a:ext uri="{FF2B5EF4-FFF2-40B4-BE49-F238E27FC236}">
                <a16:creationId xmlns:a16="http://schemas.microsoft.com/office/drawing/2014/main" id="{DDFFD0EE-8DDB-6BD7-45D5-876D8C3B8556}"/>
              </a:ext>
            </a:extLst>
          </p:cNvPr>
          <p:cNvSpPr txBox="1"/>
          <p:nvPr/>
        </p:nvSpPr>
        <p:spPr>
          <a:xfrm>
            <a:off x="838200" y="6139499"/>
            <a:ext cx="10418852" cy="646331"/>
          </a:xfrm>
          <a:prstGeom prst="rect">
            <a:avLst/>
          </a:prstGeom>
          <a:noFill/>
        </p:spPr>
        <p:txBody>
          <a:bodyPr wrap="square" rtlCol="0">
            <a:spAutoFit/>
          </a:bodyPr>
          <a:lstStyle/>
          <a:p>
            <a:pPr eaLnBrk="0" fontAlgn="base" hangingPunct="0">
              <a:tabLst>
                <a:tab pos="4450080" algn="l"/>
              </a:tabLst>
            </a:pPr>
            <a:r>
              <a:rPr lang="en-GB" i="1" kern="1200" dirty="0">
                <a:solidFill>
                  <a:srgbClr val="031B42"/>
                </a:solidFill>
                <a:effectLst/>
                <a:latin typeface="Heroic Condensed FBU Regular" panose="02000506040000020004" pitchFamily="50" charset="0"/>
                <a:ea typeface="Calibri" panose="020F0502020204030204" pitchFamily="34" charset="0"/>
              </a:rPr>
              <a:t>Firefighters have higher </a:t>
            </a:r>
            <a:r>
              <a:rPr lang="en-GB" i="1" kern="1200" dirty="0">
                <a:solidFill>
                  <a:srgbClr val="031B42"/>
                </a:solidFill>
                <a:effectLst/>
                <a:latin typeface="Heroic Condensed FBU Regular" panose="02000506040000020004" pitchFamily="50" charset="0"/>
                <a:ea typeface="Symbol" panose="05050102010706020507" pitchFamily="18" charset="2"/>
              </a:rPr>
              <a:t>mortality rates for certain cancers: </a:t>
            </a:r>
            <a:r>
              <a:rPr lang="en-GB" i="1" dirty="0">
                <a:solidFill>
                  <a:srgbClr val="031B42"/>
                </a:solidFill>
                <a:latin typeface="Heroic Condensed FBU Regular" panose="02000506040000020004" pitchFamily="50" charset="0"/>
                <a:ea typeface="Symbol" panose="05050102010706020507" pitchFamily="18" charset="2"/>
              </a:rPr>
              <a:t> </a:t>
            </a:r>
            <a:r>
              <a:rPr lang="en-GB" i="1" kern="1200" dirty="0">
                <a:solidFill>
                  <a:srgbClr val="031B42"/>
                </a:solidFill>
                <a:effectLst/>
                <a:latin typeface="Heroic Condensed FBU Regular" panose="02000506040000020004" pitchFamily="50" charset="0"/>
                <a:ea typeface="Calibri" panose="020F0502020204030204" pitchFamily="34" charset="0"/>
              </a:rPr>
              <a:t>A </a:t>
            </a:r>
            <a:r>
              <a:rPr lang="en-GB" i="1" kern="1200" dirty="0" err="1">
                <a:solidFill>
                  <a:srgbClr val="031B42"/>
                </a:solidFill>
                <a:effectLst/>
                <a:latin typeface="Heroic Condensed FBU Regular" panose="02000506040000020004" pitchFamily="50" charset="0"/>
                <a:ea typeface="Calibri" panose="020F0502020204030204" pitchFamily="34" charset="0"/>
              </a:rPr>
              <a:t>A</a:t>
            </a:r>
            <a:r>
              <a:rPr lang="en-GB" i="1" kern="1200" dirty="0">
                <a:solidFill>
                  <a:srgbClr val="031B42"/>
                </a:solidFill>
                <a:effectLst/>
                <a:latin typeface="Heroic Condensed FBU Regular" panose="02000506040000020004" pitchFamily="50" charset="0"/>
                <a:ea typeface="Calibri" panose="020F0502020204030204" pitchFamily="34" charset="0"/>
              </a:rPr>
              <a:t> Stec, A Robinson, T A M </a:t>
            </a:r>
            <a:r>
              <a:rPr lang="en-GB" i="1" kern="1200" dirty="0" err="1">
                <a:solidFill>
                  <a:srgbClr val="031B42"/>
                </a:solidFill>
                <a:effectLst/>
                <a:latin typeface="Heroic Condensed FBU Regular" panose="02000506040000020004" pitchFamily="50" charset="0"/>
                <a:ea typeface="Calibri" panose="020F0502020204030204" pitchFamily="34" charset="0"/>
              </a:rPr>
              <a:t>Wolffe</a:t>
            </a:r>
            <a:r>
              <a:rPr lang="en-GB" i="1" kern="1200" dirty="0">
                <a:solidFill>
                  <a:srgbClr val="031B42"/>
                </a:solidFill>
                <a:effectLst/>
                <a:latin typeface="Heroic Condensed FBU Regular" panose="02000506040000020004" pitchFamily="50" charset="0"/>
                <a:ea typeface="Calibri" panose="020F0502020204030204" pitchFamily="34" charset="0"/>
              </a:rPr>
              <a:t>, E </a:t>
            </a:r>
            <a:r>
              <a:rPr lang="en-GB" i="1" kern="1200" dirty="0" err="1">
                <a:solidFill>
                  <a:srgbClr val="031B42"/>
                </a:solidFill>
                <a:effectLst/>
                <a:latin typeface="Heroic Condensed FBU Regular" panose="02000506040000020004" pitchFamily="50" charset="0"/>
                <a:ea typeface="Calibri" panose="020F0502020204030204" pitchFamily="34" charset="0"/>
              </a:rPr>
              <a:t>Bagkeris</a:t>
            </a:r>
            <a:r>
              <a:rPr lang="en-GB" i="1" kern="1200" dirty="0">
                <a:solidFill>
                  <a:srgbClr val="031B42"/>
                </a:solidFill>
                <a:effectLst/>
                <a:latin typeface="Heroic Condensed FBU Regular" panose="02000506040000020004" pitchFamily="50" charset="0"/>
                <a:ea typeface="Calibri" panose="020F0502020204030204" pitchFamily="34" charset="0"/>
              </a:rPr>
              <a:t>, Scottish Firefighters Occupational Cancer and Disease Mortality Rates: 2000-2020, Occupational Medicine, 2023; kqac138</a:t>
            </a:r>
            <a:endParaRPr lang="en-GB" i="1" dirty="0">
              <a:solidFill>
                <a:srgbClr val="031B42"/>
              </a:solidFill>
              <a:effectLst/>
              <a:latin typeface="Heroic Condensed FBU Regular" panose="02000506040000020004" pitchFamily="50" charset="0"/>
              <a:ea typeface="Times New Roman" panose="02020603050405020304" pitchFamily="18" charset="0"/>
            </a:endParaRPr>
          </a:p>
        </p:txBody>
      </p:sp>
    </p:spTree>
    <p:extLst>
      <p:ext uri="{BB962C8B-B14F-4D97-AF65-F5344CB8AC3E}">
        <p14:creationId xmlns:p14="http://schemas.microsoft.com/office/powerpoint/2010/main" val="21096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889E-92A0-BDEC-93FC-EFCF389A4FAE}"/>
              </a:ext>
            </a:extLst>
          </p:cNvPr>
          <p:cNvSpPr>
            <a:spLocks noGrp="1"/>
          </p:cNvSpPr>
          <p:nvPr>
            <p:ph type="title"/>
          </p:nvPr>
        </p:nvSpPr>
        <p:spPr/>
        <p:txBody>
          <a:bodyPr>
            <a:normAutofit/>
          </a:bodyPr>
          <a:lstStyle/>
          <a:p>
            <a:r>
              <a:rPr lang="en-GB" sz="4400" dirty="0">
                <a:solidFill>
                  <a:srgbClr val="031B42"/>
                </a:solidFill>
              </a:rPr>
              <a:t>FIREFIGHTERS CANCER AND DISEASE REGISTRY</a:t>
            </a:r>
          </a:p>
        </p:txBody>
      </p:sp>
      <p:pic>
        <p:nvPicPr>
          <p:cNvPr id="5" name="Content Placeholder 4">
            <a:extLst>
              <a:ext uri="{FF2B5EF4-FFF2-40B4-BE49-F238E27FC236}">
                <a16:creationId xmlns:a16="http://schemas.microsoft.com/office/drawing/2014/main" id="{515BF497-B644-C693-D4A4-AB0160923D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675" y="1680477"/>
            <a:ext cx="10723154" cy="4812398"/>
          </a:xfrm>
        </p:spPr>
      </p:pic>
    </p:spTree>
    <p:extLst>
      <p:ext uri="{BB962C8B-B14F-4D97-AF65-F5344CB8AC3E}">
        <p14:creationId xmlns:p14="http://schemas.microsoft.com/office/powerpoint/2010/main" val="3499937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2A692E96C1C941B312896BF83D442B" ma:contentTypeVersion="13" ma:contentTypeDescription="Create a new document." ma:contentTypeScope="" ma:versionID="4fd012c38920a9a3a83b3140e27b2fd0">
  <xsd:schema xmlns:xsd="http://www.w3.org/2001/XMLSchema" xmlns:xs="http://www.w3.org/2001/XMLSchema" xmlns:p="http://schemas.microsoft.com/office/2006/metadata/properties" xmlns:ns2="c10be9d2-353f-4684-ac97-e61d891ada9d" xmlns:ns3="ba6f0539-b7dc-474a-b30f-e823ea4be561" targetNamespace="http://schemas.microsoft.com/office/2006/metadata/properties" ma:root="true" ma:fieldsID="8e15510cbe5d21740755206519aaf3ef" ns2:_="" ns3:_="">
    <xsd:import namespace="c10be9d2-353f-4684-ac97-e61d891ada9d"/>
    <xsd:import namespace="ba6f0539-b7dc-474a-b30f-e823ea4be5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be9d2-353f-4684-ac97-e61d891ad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67bfccd-6606-4b73-9403-b2a4b6c7136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6f0539-b7dc-474a-b30f-e823ea4be56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79ec2a1-c1f1-4547-be45-1dea30033fab}" ma:internalName="TaxCatchAll" ma:showField="CatchAllData" ma:web="ba6f0539-b7dc-474a-b30f-e823ea4be5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5FF3C4-D404-4027-800E-18BA01DE241E}"/>
</file>

<file path=customXml/itemProps2.xml><?xml version="1.0" encoding="utf-8"?>
<ds:datastoreItem xmlns:ds="http://schemas.openxmlformats.org/officeDocument/2006/customXml" ds:itemID="{F329ECE3-3DCE-4D87-8642-DD42DF025514}"/>
</file>

<file path=docProps/app.xml><?xml version="1.0" encoding="utf-8"?>
<Properties xmlns="http://schemas.openxmlformats.org/officeDocument/2006/extended-properties" xmlns:vt="http://schemas.openxmlformats.org/officeDocument/2006/docPropsVTypes">
  <Template/>
  <TotalTime>1243</TotalTime>
  <Words>651</Words>
  <Application>Microsoft Office PowerPoint</Application>
  <PresentationFormat>Widescreen</PresentationFormat>
  <Paragraphs>66</Paragraphs>
  <Slides>13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Heroic Condensed FBU Black</vt:lpstr>
      <vt:lpstr>Heroic Condensed FBU Bold</vt:lpstr>
      <vt:lpstr>Heroic Condensed FBU Regular</vt:lpstr>
      <vt:lpstr>Symbol</vt:lpstr>
      <vt:lpstr>Office Theme</vt:lpstr>
      <vt:lpstr>PowerPoint Presentation</vt:lpstr>
      <vt:lpstr>CURRENT SITUATION IN THE UK FIRE AND RESCUE SERVICE</vt:lpstr>
      <vt:lpstr>PRESUMPTIVE LEGISLATION</vt:lpstr>
      <vt:lpstr>THE ROLE OF THE INDUSTRIAL INJURIES ADVISORY COUNCIL</vt:lpstr>
      <vt:lpstr>THE ROLE OF THE INDUSTRIAL INJURIES ADVISORY COUNCIL</vt:lpstr>
      <vt:lpstr>FBU RESEARCH</vt:lpstr>
      <vt:lpstr>INTERIM BEST PRACTICE REPORT MINIMISING FIREFIGHTERS’ EXPOSURE TO TOXIC FIRE EFFLUENTS</vt:lpstr>
      <vt:lpstr>SCOTLAND RESEARCH</vt:lpstr>
      <vt:lpstr>FIREFIGHTERS CANCER AND DISEASE REGISTRY</vt:lpstr>
      <vt:lpstr>DECON CAMPAIGN</vt:lpstr>
      <vt:lpstr>DEMANDS</vt:lpstr>
      <vt:lpstr>WHAT HAVE WE ACHIEVED?</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 PRESENTATION</dc:title>
  <dc:creator>Gabriella.Matkin</dc:creator>
  <cp:lastModifiedBy>Riccardo la Torre</cp:lastModifiedBy>
  <cp:revision>3</cp:revision>
  <dcterms:created xsi:type="dcterms:W3CDTF">2023-08-16T14:50:09Z</dcterms:created>
  <dcterms:modified xsi:type="dcterms:W3CDTF">2024-07-02T07:40:37Z</dcterms:modified>
</cp:coreProperties>
</file>